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DM Sans Medium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  <p:embeddedFont>
      <p:font typeface="Anaheim"/>
      <p:regular r:id="rId62"/>
      <p:bold r:id="rId63"/>
    </p:embeddedFont>
    <p:embeddedFont>
      <p:font typeface="Bebas Neue"/>
      <p:regular r:id="rId64"/>
    </p:embeddedFont>
    <p:embeddedFont>
      <p:font typeface="PT Sans"/>
      <p:regular r:id="rId65"/>
      <p:bold r:id="rId66"/>
      <p:italic r:id="rId67"/>
      <p:boldItalic r:id="rId68"/>
    </p:embeddedFont>
    <p:embeddedFont>
      <p:font typeface="DM Sans"/>
      <p:regular r:id="rId69"/>
      <p:bold r:id="rId70"/>
      <p:italic r:id="rId71"/>
      <p:boldItalic r:id="rId72"/>
    </p:embeddedFont>
    <p:embeddedFont>
      <p:font typeface="Comfortaa Medium"/>
      <p:regular r:id="rId73"/>
      <p:bold r:id="rId74"/>
    </p:embeddedFont>
    <p:embeddedFont>
      <p:font typeface="Comfortaa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ComfortaaMedium-regular.fntdata"/><Relationship Id="rId72" Type="http://schemas.openxmlformats.org/officeDocument/2006/relationships/font" Target="fonts/DMSans-boldItalic.fntdata"/><Relationship Id="rId31" Type="http://schemas.openxmlformats.org/officeDocument/2006/relationships/slide" Target="slides/slide27.xml"/><Relationship Id="rId75" Type="http://schemas.openxmlformats.org/officeDocument/2006/relationships/font" Target="fonts/Comfortaa-regular.fntdata"/><Relationship Id="rId30" Type="http://schemas.openxmlformats.org/officeDocument/2006/relationships/slide" Target="slides/slide26.xml"/><Relationship Id="rId74" Type="http://schemas.openxmlformats.org/officeDocument/2006/relationships/font" Target="fonts/ComfortaaMedium-bold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76" Type="http://schemas.openxmlformats.org/officeDocument/2006/relationships/font" Target="fonts/Comfortaa-bold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DMSans-italic.fntdata"/><Relationship Id="rId70" Type="http://schemas.openxmlformats.org/officeDocument/2006/relationships/font" Target="fonts/DMSans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Anaheim-regular.fntdata"/><Relationship Id="rId61" Type="http://schemas.openxmlformats.org/officeDocument/2006/relationships/font" Target="fonts/Lato-boldItalic.fntdata"/><Relationship Id="rId20" Type="http://schemas.openxmlformats.org/officeDocument/2006/relationships/slide" Target="slides/slide16.xml"/><Relationship Id="rId64" Type="http://schemas.openxmlformats.org/officeDocument/2006/relationships/font" Target="fonts/BebasNeue-regular.fntdata"/><Relationship Id="rId63" Type="http://schemas.openxmlformats.org/officeDocument/2006/relationships/font" Target="fonts/Anaheim-bold.fntdata"/><Relationship Id="rId22" Type="http://schemas.openxmlformats.org/officeDocument/2006/relationships/slide" Target="slides/slide18.xml"/><Relationship Id="rId66" Type="http://schemas.openxmlformats.org/officeDocument/2006/relationships/font" Target="fonts/PTSans-bold.fntdata"/><Relationship Id="rId21" Type="http://schemas.openxmlformats.org/officeDocument/2006/relationships/slide" Target="slides/slide17.xml"/><Relationship Id="rId65" Type="http://schemas.openxmlformats.org/officeDocument/2006/relationships/font" Target="fonts/PTSans-regular.fntdata"/><Relationship Id="rId24" Type="http://schemas.openxmlformats.org/officeDocument/2006/relationships/slide" Target="slides/slide20.xml"/><Relationship Id="rId68" Type="http://schemas.openxmlformats.org/officeDocument/2006/relationships/font" Target="fonts/PTSans-boldItalic.fntdata"/><Relationship Id="rId23" Type="http://schemas.openxmlformats.org/officeDocument/2006/relationships/slide" Target="slides/slide19.xml"/><Relationship Id="rId67" Type="http://schemas.openxmlformats.org/officeDocument/2006/relationships/font" Target="fonts/PTSans-italic.fntdata"/><Relationship Id="rId60" Type="http://schemas.openxmlformats.org/officeDocument/2006/relationships/font" Target="fonts/Lat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DMSans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DMSansMedium-bold.fntdata"/><Relationship Id="rId10" Type="http://schemas.openxmlformats.org/officeDocument/2006/relationships/slide" Target="slides/slide6.xml"/><Relationship Id="rId54" Type="http://schemas.openxmlformats.org/officeDocument/2006/relationships/font" Target="fonts/DMSansMedium-regular.fntdata"/><Relationship Id="rId13" Type="http://schemas.openxmlformats.org/officeDocument/2006/relationships/slide" Target="slides/slide9.xml"/><Relationship Id="rId57" Type="http://schemas.openxmlformats.org/officeDocument/2006/relationships/font" Target="fonts/DMSansMedium-boldItalic.fntdata"/><Relationship Id="rId12" Type="http://schemas.openxmlformats.org/officeDocument/2006/relationships/slide" Target="slides/slide8.xml"/><Relationship Id="rId56" Type="http://schemas.openxmlformats.org/officeDocument/2006/relationships/font" Target="fonts/DMSansMedium-italic.fntdata"/><Relationship Id="rId15" Type="http://schemas.openxmlformats.org/officeDocument/2006/relationships/slide" Target="slides/slide11.xml"/><Relationship Id="rId59" Type="http://schemas.openxmlformats.org/officeDocument/2006/relationships/font" Target="fonts/Lato-bold.fntdata"/><Relationship Id="rId14" Type="http://schemas.openxmlformats.org/officeDocument/2006/relationships/slide" Target="slides/slide10.xml"/><Relationship Id="rId58" Type="http://schemas.openxmlformats.org/officeDocument/2006/relationships/font" Target="fonts/Lat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6348ffd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6348ffd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ddf70fab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ddf70fab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ddf70fab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eddf70fab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ddf70fab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eddf70fab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da1946d_6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da1946d_6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ddf70fab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ddf70fab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ddf70fab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ddf70fab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ddf70fab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eddf70fab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ddf70fab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eddf70fab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ddf70fab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eddf70fab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eddf70fab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eddf70fab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eddf70fab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eddf70fab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eddf70fab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eddf70fab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ddf70fab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eddf70fab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ddf70fab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eddf70fab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eddf70fab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eddf70fab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4dda1946d_4_2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4dda1946d_4_2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ddf70fab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eddf70fab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eddf70fab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eddf70fab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eddf70fab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eddf70fab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eddf70fabd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eddf70fab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eddf70fab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eddf70fab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eddf70fabd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eddf70fabd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ddf70fabd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eddf70fab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eddf70fabd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eddf70fab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eddf70fabd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eddf70fabd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eddf70fab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eddf70fab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eddf70fabd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eddf70fabd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eddf70fabd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eddf70fabd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eddf70fabd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eddf70fabd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eddf70fab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eddf70fab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eddf70fabd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eddf70fabd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ddf70fab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eddf70fab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eddf70fab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eddf70fab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eddf70fabd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eddf70fab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eddf70fabd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eddf70fabd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eddf70fab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eddf70fab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eddf70fabd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eddf70fab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eddf70fabd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eddf70fabd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eddf70fabd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eddf70fabd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dda1946d_6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4dda1946d_6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ddf70fab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ddf70fa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ddf70fab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ddf70fab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ddf70fab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eddf70fab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ddf70fab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eddf70fab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1284000" y="1339825"/>
            <a:ext cx="6576000" cy="17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>
            <a:off x="1988250" y="3056375"/>
            <a:ext cx="5167500" cy="409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2" type="title"/>
          </p:nvPr>
        </p:nvSpPr>
        <p:spPr>
          <a:xfrm>
            <a:off x="6522700" y="67677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973725" y="3682800"/>
            <a:ext cx="4863900" cy="46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4"/>
          <p:cNvSpPr txBox="1"/>
          <p:nvPr>
            <p:ph hasCustomPrompt="1" idx="2" type="title"/>
          </p:nvPr>
        </p:nvSpPr>
        <p:spPr>
          <a:xfrm>
            <a:off x="1258150" y="653300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5" type="subTitle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6" type="subTitle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hasCustomPrompt="1" idx="7" type="title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hasCustomPrompt="1" idx="8" type="title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/>
          <p:nvPr>
            <p:ph hasCustomPrompt="1" idx="9" type="title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/>
          <p:nvPr>
            <p:ph hasCustomPrompt="1" idx="13" type="title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/>
          <p:nvPr>
            <p:ph hasCustomPrompt="1" idx="14" type="title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/>
          <p:nvPr>
            <p:ph hasCustomPrompt="1" idx="15" type="title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/>
          <p:nvPr>
            <p:ph idx="16" type="subTitle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7" type="subTitle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8" type="subTitle"/>
          </p:nvPr>
        </p:nvSpPr>
        <p:spPr>
          <a:xfrm>
            <a:off x="6118549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9" type="subTitle"/>
          </p:nvPr>
        </p:nvSpPr>
        <p:spPr>
          <a:xfrm>
            <a:off x="720000" y="36099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20" type="subTitle"/>
          </p:nvPr>
        </p:nvSpPr>
        <p:spPr>
          <a:xfrm>
            <a:off x="3419274" y="36099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21" type="subTitle"/>
          </p:nvPr>
        </p:nvSpPr>
        <p:spPr>
          <a:xfrm>
            <a:off x="6118549" y="36099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303050" y="3176500"/>
            <a:ext cx="65379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1303050" y="1202625"/>
            <a:ext cx="65379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1024800" y="1060025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1024800" y="3001225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/>
          <p:nvPr>
            <p:ph idx="2" type="pic"/>
          </p:nvPr>
        </p:nvSpPr>
        <p:spPr>
          <a:xfrm>
            <a:off x="5086250" y="798550"/>
            <a:ext cx="3300000" cy="3546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1062424" y="1637550"/>
            <a:ext cx="3326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1062425" y="2700750"/>
            <a:ext cx="3291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1710150" y="1471700"/>
            <a:ext cx="5723700" cy="27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>
            <p:ph type="title"/>
          </p:nvPr>
        </p:nvSpPr>
        <p:spPr>
          <a:xfrm>
            <a:off x="2333025" y="1567075"/>
            <a:ext cx="4478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2332875" y="2630275"/>
            <a:ext cx="4478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type="title"/>
          </p:nvPr>
        </p:nvSpPr>
        <p:spPr>
          <a:xfrm>
            <a:off x="4837200" y="1655575"/>
            <a:ext cx="3593400" cy="9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4837371" y="2562000"/>
            <a:ext cx="3593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720000" y="1215742"/>
            <a:ext cx="7704000" cy="31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4923075" y="2371225"/>
            <a:ext cx="26400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2" type="subTitle"/>
          </p:nvPr>
        </p:nvSpPr>
        <p:spPr>
          <a:xfrm>
            <a:off x="1580900" y="2371225"/>
            <a:ext cx="26400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3" type="subTitle"/>
          </p:nvPr>
        </p:nvSpPr>
        <p:spPr>
          <a:xfrm>
            <a:off x="1580911" y="18123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4" type="subTitle"/>
          </p:nvPr>
        </p:nvSpPr>
        <p:spPr>
          <a:xfrm>
            <a:off x="4923089" y="18123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4832040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2" type="subTitle"/>
          </p:nvPr>
        </p:nvSpPr>
        <p:spPr>
          <a:xfrm>
            <a:off x="1057863" y="1743825"/>
            <a:ext cx="3254100" cy="208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" type="subTitle"/>
          </p:nvPr>
        </p:nvSpPr>
        <p:spPr>
          <a:xfrm>
            <a:off x="937625" y="25960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2" type="subTitle"/>
          </p:nvPr>
        </p:nvSpPr>
        <p:spPr>
          <a:xfrm>
            <a:off x="3484350" y="25960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6031075" y="259602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4" type="subTitle"/>
          </p:nvPr>
        </p:nvSpPr>
        <p:spPr>
          <a:xfrm>
            <a:off x="937625" y="18751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5" type="subTitle"/>
          </p:nvPr>
        </p:nvSpPr>
        <p:spPr>
          <a:xfrm>
            <a:off x="3484350" y="18751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6" type="subTitle"/>
          </p:nvPr>
        </p:nvSpPr>
        <p:spPr>
          <a:xfrm>
            <a:off x="6031075" y="18751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" type="subTitle"/>
          </p:nvPr>
        </p:nvSpPr>
        <p:spPr>
          <a:xfrm>
            <a:off x="937625" y="311407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2" type="subTitle"/>
          </p:nvPr>
        </p:nvSpPr>
        <p:spPr>
          <a:xfrm>
            <a:off x="3484350" y="204727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3" type="subTitle"/>
          </p:nvPr>
        </p:nvSpPr>
        <p:spPr>
          <a:xfrm>
            <a:off x="6031075" y="3114074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4" type="subTitle"/>
          </p:nvPr>
        </p:nvSpPr>
        <p:spPr>
          <a:xfrm>
            <a:off x="937625" y="24085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8"/>
          <p:cNvSpPr txBox="1"/>
          <p:nvPr>
            <p:ph idx="5" type="subTitle"/>
          </p:nvPr>
        </p:nvSpPr>
        <p:spPr>
          <a:xfrm>
            <a:off x="3484352" y="13417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6" type="subTitle"/>
          </p:nvPr>
        </p:nvSpPr>
        <p:spPr>
          <a:xfrm>
            <a:off x="6031075" y="2408590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idx="1" type="subTitle"/>
          </p:nvPr>
        </p:nvSpPr>
        <p:spPr>
          <a:xfrm>
            <a:off x="2110311" y="205428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2" type="subTitle"/>
          </p:nvPr>
        </p:nvSpPr>
        <p:spPr>
          <a:xfrm>
            <a:off x="5055489" y="2054288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3" type="subTitle"/>
          </p:nvPr>
        </p:nvSpPr>
        <p:spPr>
          <a:xfrm>
            <a:off x="2110311" y="3544763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4" type="subTitle"/>
          </p:nvPr>
        </p:nvSpPr>
        <p:spPr>
          <a:xfrm>
            <a:off x="5055489" y="3544763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9"/>
          <p:cNvSpPr txBox="1"/>
          <p:nvPr>
            <p:ph idx="5" type="subTitle"/>
          </p:nvPr>
        </p:nvSpPr>
        <p:spPr>
          <a:xfrm>
            <a:off x="2110311" y="15659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6" type="subTitle"/>
          </p:nvPr>
        </p:nvSpPr>
        <p:spPr>
          <a:xfrm>
            <a:off x="2110311" y="30564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7" type="subTitle"/>
          </p:nvPr>
        </p:nvSpPr>
        <p:spPr>
          <a:xfrm>
            <a:off x="5055486" y="156590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2" name="Google Shape;172;p29"/>
          <p:cNvSpPr txBox="1"/>
          <p:nvPr>
            <p:ph idx="8" type="subTitle"/>
          </p:nvPr>
        </p:nvSpPr>
        <p:spPr>
          <a:xfrm>
            <a:off x="5055486" y="30564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" type="subTitle"/>
          </p:nvPr>
        </p:nvSpPr>
        <p:spPr>
          <a:xfrm>
            <a:off x="1261552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2" type="subTitle"/>
          </p:nvPr>
        </p:nvSpPr>
        <p:spPr>
          <a:xfrm>
            <a:off x="3579000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3" type="subTitle"/>
          </p:nvPr>
        </p:nvSpPr>
        <p:spPr>
          <a:xfrm>
            <a:off x="1261552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4" type="subTitle"/>
          </p:nvPr>
        </p:nvSpPr>
        <p:spPr>
          <a:xfrm>
            <a:off x="3579000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5" type="subTitle"/>
          </p:nvPr>
        </p:nvSpPr>
        <p:spPr>
          <a:xfrm>
            <a:off x="5896448" y="214920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6" type="subTitle"/>
          </p:nvPr>
        </p:nvSpPr>
        <p:spPr>
          <a:xfrm>
            <a:off x="5896448" y="3579425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0"/>
          <p:cNvSpPr txBox="1"/>
          <p:nvPr>
            <p:ph idx="7" type="subTitle"/>
          </p:nvPr>
        </p:nvSpPr>
        <p:spPr>
          <a:xfrm>
            <a:off x="1265452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idx="8" type="subTitle"/>
          </p:nvPr>
        </p:nvSpPr>
        <p:spPr>
          <a:xfrm>
            <a:off x="3582900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30"/>
          <p:cNvSpPr txBox="1"/>
          <p:nvPr>
            <p:ph idx="9" type="subTitle"/>
          </p:nvPr>
        </p:nvSpPr>
        <p:spPr>
          <a:xfrm>
            <a:off x="5900348" y="1656599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30"/>
          <p:cNvSpPr txBox="1"/>
          <p:nvPr>
            <p:ph idx="13" type="subTitle"/>
          </p:nvPr>
        </p:nvSpPr>
        <p:spPr>
          <a:xfrm>
            <a:off x="1265452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14" type="subTitle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idx="15" type="subTitle"/>
          </p:nvPr>
        </p:nvSpPr>
        <p:spPr>
          <a:xfrm>
            <a:off x="5900348" y="3086800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15751"/>
            <a:ext cx="77040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hasCustomPrompt="1" type="title"/>
          </p:nvPr>
        </p:nvSpPr>
        <p:spPr>
          <a:xfrm>
            <a:off x="2223600" y="552112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2223600" y="1288075"/>
            <a:ext cx="4696800" cy="399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hasCustomPrompt="1" idx="2" type="title"/>
          </p:nvPr>
        </p:nvSpPr>
        <p:spPr>
          <a:xfrm>
            <a:off x="2223600" y="1904368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31"/>
          <p:cNvSpPr txBox="1"/>
          <p:nvPr>
            <p:ph idx="3" type="subTitle"/>
          </p:nvPr>
        </p:nvSpPr>
        <p:spPr>
          <a:xfrm>
            <a:off x="2223600" y="2640332"/>
            <a:ext cx="4696800" cy="402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hasCustomPrompt="1" idx="4" type="title"/>
          </p:nvPr>
        </p:nvSpPr>
        <p:spPr>
          <a:xfrm>
            <a:off x="2223600" y="3256624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31"/>
          <p:cNvSpPr txBox="1"/>
          <p:nvPr>
            <p:ph idx="5" type="subTitle"/>
          </p:nvPr>
        </p:nvSpPr>
        <p:spPr>
          <a:xfrm>
            <a:off x="2223600" y="3992588"/>
            <a:ext cx="4696800" cy="402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 txBox="1"/>
          <p:nvPr>
            <p:ph hasCustomPrompt="1" type="title"/>
          </p:nvPr>
        </p:nvSpPr>
        <p:spPr>
          <a:xfrm>
            <a:off x="1325650" y="1767588"/>
            <a:ext cx="1398900" cy="601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938500" y="29433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2" type="subTitle"/>
          </p:nvPr>
        </p:nvSpPr>
        <p:spPr>
          <a:xfrm>
            <a:off x="938500" y="25225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hasCustomPrompt="1" idx="3" type="title"/>
          </p:nvPr>
        </p:nvSpPr>
        <p:spPr>
          <a:xfrm>
            <a:off x="3873100" y="1767588"/>
            <a:ext cx="1397700" cy="601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2"/>
          <p:cNvSpPr txBox="1"/>
          <p:nvPr>
            <p:ph idx="4" type="subTitle"/>
          </p:nvPr>
        </p:nvSpPr>
        <p:spPr>
          <a:xfrm>
            <a:off x="3485400" y="29433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5" type="subTitle"/>
          </p:nvPr>
        </p:nvSpPr>
        <p:spPr>
          <a:xfrm>
            <a:off x="3485400" y="25225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" name="Google Shape;207;p32"/>
          <p:cNvSpPr txBox="1"/>
          <p:nvPr>
            <p:ph hasCustomPrompt="1" idx="6" type="title"/>
          </p:nvPr>
        </p:nvSpPr>
        <p:spPr>
          <a:xfrm>
            <a:off x="6417675" y="1767588"/>
            <a:ext cx="1397700" cy="601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32"/>
          <p:cNvSpPr txBox="1"/>
          <p:nvPr>
            <p:ph idx="7" type="subTitle"/>
          </p:nvPr>
        </p:nvSpPr>
        <p:spPr>
          <a:xfrm>
            <a:off x="6032300" y="29433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9" name="Google Shape;209;p32"/>
          <p:cNvSpPr txBox="1"/>
          <p:nvPr>
            <p:ph idx="8" type="subTitle"/>
          </p:nvPr>
        </p:nvSpPr>
        <p:spPr>
          <a:xfrm>
            <a:off x="6032300" y="25225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38100">
            <a:solidFill>
              <a:srgbClr val="FFE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" name="Google Shape;215;p33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3"/>
          <p:cNvSpPr txBox="1"/>
          <p:nvPr/>
        </p:nvSpPr>
        <p:spPr>
          <a:xfrm>
            <a:off x="2099100" y="34595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0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38100">
            <a:solidFill>
              <a:srgbClr val="FFE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5055197" y="3538103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1583213" y="3538103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5055275" y="30936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1583075" y="30936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948600" y="1700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1534350" y="1307100"/>
            <a:ext cx="6075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8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/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1239900" y="4040000"/>
            <a:ext cx="6664200" cy="564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b="1" sz="3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b="1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6"/>
          <p:cNvSpPr txBox="1"/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e</a:t>
            </a:r>
            <a:br>
              <a:rPr lang="en"/>
            </a:br>
            <a:r>
              <a:rPr lang="en" sz="4000">
                <a:solidFill>
                  <a:schemeClr val="dk2"/>
                </a:solidFill>
              </a:rPr>
              <a:t>Sistemas Operacionais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229" name="Google Shape;229;p36"/>
          <p:cNvSpPr txBox="1"/>
          <p:nvPr>
            <p:ph idx="1" type="subTitle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Andre Noel</a:t>
            </a:r>
            <a:endParaRPr/>
          </a:p>
        </p:txBody>
      </p:sp>
      <p:cxnSp>
        <p:nvCxnSpPr>
          <p:cNvPr id="230" name="Google Shape;230;p36"/>
          <p:cNvCxnSpPr/>
          <p:nvPr/>
        </p:nvCxnSpPr>
        <p:spPr>
          <a:xfrm flipH="1" rot="10800000">
            <a:off x="5924250" y="972600"/>
            <a:ext cx="2162400" cy="156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1" name="Google Shape;231;p36"/>
          <p:cNvCxnSpPr/>
          <p:nvPr/>
        </p:nvCxnSpPr>
        <p:spPr>
          <a:xfrm rot="-5400000">
            <a:off x="6848275" y="3637175"/>
            <a:ext cx="1260000" cy="407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2" name="Google Shape;232;p36"/>
          <p:cNvCxnSpPr/>
          <p:nvPr/>
        </p:nvCxnSpPr>
        <p:spPr>
          <a:xfrm flipH="1" rot="10800000">
            <a:off x="1122850" y="3609425"/>
            <a:ext cx="750300" cy="315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1024800" y="632015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Joseph Jacquard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1752-1834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17" name="Google Shape;317;p45"/>
          <p:cNvSpPr txBox="1"/>
          <p:nvPr>
            <p:ph idx="1" type="subTitle"/>
          </p:nvPr>
        </p:nvSpPr>
        <p:spPr>
          <a:xfrm>
            <a:off x="1024800" y="2573215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ear mecânico controlado por grandes cartões perfurados, construído em 1801</a:t>
            </a:r>
            <a:endParaRPr/>
          </a:p>
        </p:txBody>
      </p:sp>
      <p:cxnSp>
        <p:nvCxnSpPr>
          <p:cNvPr id="318" name="Google Shape;318;p45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650" y="876875"/>
            <a:ext cx="2541526" cy="3389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type="title"/>
          </p:nvPr>
        </p:nvSpPr>
        <p:spPr>
          <a:xfrm>
            <a:off x="1024800" y="632015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Babbage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1791-1871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25" name="Google Shape;325;p46"/>
          <p:cNvSpPr txBox="1"/>
          <p:nvPr>
            <p:ph idx="1" type="subTitle"/>
          </p:nvPr>
        </p:nvSpPr>
        <p:spPr>
          <a:xfrm>
            <a:off x="1024800" y="2573215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Máquina diferencial (1822)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Capaz de resolver equações polinômicas através de diferenças entre números, e assim, de efetuar os cálculos necessários para construir tabelas de logaritmos.</a:t>
            </a:r>
            <a:endParaRPr/>
          </a:p>
        </p:txBody>
      </p:sp>
      <p:cxnSp>
        <p:nvCxnSpPr>
          <p:cNvPr id="326" name="Google Shape;326;p46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500" y="1328875"/>
            <a:ext cx="3376226" cy="24857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>
            <p:ph type="title"/>
          </p:nvPr>
        </p:nvSpPr>
        <p:spPr>
          <a:xfrm>
            <a:off x="1024800" y="307318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Babbage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1791-1871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33" name="Google Shape;333;p47"/>
          <p:cNvSpPr txBox="1"/>
          <p:nvPr>
            <p:ph idx="1" type="subTitle"/>
          </p:nvPr>
        </p:nvSpPr>
        <p:spPr>
          <a:xfrm>
            <a:off x="1024800" y="2248518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maquina analítica (1837) incorporava uma unidade lógica aritmética, fluxo de controle na forma de ramificações condicionais, loops e memória integrada, tornando-o o primeiro projeto para um computador de uso geral que poderia ser descrito em termos modernos como Turing-completo.</a:t>
            </a:r>
            <a:endParaRPr/>
          </a:p>
        </p:txBody>
      </p:sp>
      <p:cxnSp>
        <p:nvCxnSpPr>
          <p:cNvPr id="334" name="Google Shape;334;p47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35" name="Google Shape;3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925" y="959575"/>
            <a:ext cx="3355425" cy="32243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" y="0"/>
            <a:ext cx="9180001" cy="616939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>
            <p:ph type="title"/>
          </p:nvPr>
        </p:nvSpPr>
        <p:spPr>
          <a:xfrm>
            <a:off x="1239900" y="4040000"/>
            <a:ext cx="66642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Máquina analítica de</a:t>
            </a:r>
            <a:r>
              <a:rPr lang="en" sz="2300">
                <a:solidFill>
                  <a:schemeClr val="dk2"/>
                </a:solidFill>
              </a:rPr>
              <a:t> Charles Babbage</a:t>
            </a:r>
            <a:endParaRPr sz="2300">
              <a:solidFill>
                <a:schemeClr val="dk2"/>
              </a:solidFill>
            </a:endParaRPr>
          </a:p>
        </p:txBody>
      </p:sp>
      <p:cxnSp>
        <p:nvCxnSpPr>
          <p:cNvPr id="342" name="Google Shape;342;p48"/>
          <p:cNvCxnSpPr/>
          <p:nvPr/>
        </p:nvCxnSpPr>
        <p:spPr>
          <a:xfrm>
            <a:off x="7452900" y="3496900"/>
            <a:ext cx="1691100" cy="289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/>
          <p:nvPr>
            <p:ph type="title"/>
          </p:nvPr>
        </p:nvSpPr>
        <p:spPr>
          <a:xfrm>
            <a:off x="1024800" y="934574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 Lovelace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1815-1852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48" name="Google Shape;348;p49"/>
          <p:cNvSpPr txBox="1"/>
          <p:nvPr>
            <p:ph idx="1" type="subTitle"/>
          </p:nvPr>
        </p:nvSpPr>
        <p:spPr>
          <a:xfrm>
            <a:off x="1024800" y="2875774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Reconhecida principalmente por ter escrito o primeiro algoritmo para ser processado por uma máquina, a máquina analítica de Charles Babbage.</a:t>
            </a:r>
            <a:endParaRPr/>
          </a:p>
        </p:txBody>
      </p:sp>
      <p:cxnSp>
        <p:nvCxnSpPr>
          <p:cNvPr id="349" name="Google Shape;349;p49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325" y="1704975"/>
            <a:ext cx="2628900" cy="1733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1024800" y="1000989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Herman Hollerith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1860-1929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56" name="Google Shape;356;p50"/>
          <p:cNvSpPr txBox="1"/>
          <p:nvPr>
            <p:ph idx="1" type="subTitle"/>
          </p:nvPr>
        </p:nvSpPr>
        <p:spPr>
          <a:xfrm>
            <a:off x="1024800" y="2942189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Fundador da Tabulating Machine Company (atual IBM) foi o responsável por uma grande mudança na maneira de se processar os dados dos censos da época.</a:t>
            </a:r>
            <a:endParaRPr/>
          </a:p>
        </p:txBody>
      </p:sp>
      <p:cxnSp>
        <p:nvCxnSpPr>
          <p:cNvPr id="357" name="Google Shape;357;p50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58" name="Google Shape;3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950" y="656999"/>
            <a:ext cx="3375802" cy="2531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651" y="1350450"/>
            <a:ext cx="2078276" cy="31731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1024800" y="1000989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Konrad Zuse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1910-1995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65" name="Google Shape;365;p51"/>
          <p:cNvSpPr txBox="1"/>
          <p:nvPr>
            <p:ph idx="1" type="subTitle"/>
          </p:nvPr>
        </p:nvSpPr>
        <p:spPr>
          <a:xfrm>
            <a:off x="1024800" y="2942189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1936, esse engenheiro alemão construiu, a partir de relés que executavam os cálculos e dados lidos em fitas perfuradas, o Z1.</a:t>
            </a:r>
            <a:endParaRPr/>
          </a:p>
        </p:txBody>
      </p:sp>
      <p:cxnSp>
        <p:nvCxnSpPr>
          <p:cNvPr id="366" name="Google Shape;366;p51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500" y="1311400"/>
            <a:ext cx="3359849" cy="25207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2"/>
          <p:cNvSpPr txBox="1"/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Primeira Geração</a:t>
            </a:r>
            <a:endParaRPr sz="5500"/>
          </a:p>
        </p:txBody>
      </p:sp>
      <p:sp>
        <p:nvSpPr>
          <p:cNvPr id="374" name="Google Shape;374;p52"/>
          <p:cNvSpPr txBox="1"/>
          <p:nvPr>
            <p:ph idx="1" type="subTitle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válvulas…</a:t>
            </a:r>
            <a:endParaRPr/>
          </a:p>
        </p:txBody>
      </p:sp>
      <p:cxnSp>
        <p:nvCxnSpPr>
          <p:cNvPr id="375" name="Google Shape;375;p52"/>
          <p:cNvCxnSpPr/>
          <p:nvPr/>
        </p:nvCxnSpPr>
        <p:spPr>
          <a:xfrm>
            <a:off x="6325050" y="3902825"/>
            <a:ext cx="1761600" cy="30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76" name="Google Shape;376;p52"/>
          <p:cNvCxnSpPr/>
          <p:nvPr/>
        </p:nvCxnSpPr>
        <p:spPr>
          <a:xfrm flipH="1" rot="5400000">
            <a:off x="1293325" y="1164150"/>
            <a:ext cx="1401300" cy="399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1024800" y="1000989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1944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82" name="Google Shape;382;p53"/>
          <p:cNvSpPr txBox="1"/>
          <p:nvPr>
            <p:ph idx="1" type="subTitle"/>
          </p:nvPr>
        </p:nvSpPr>
        <p:spPr>
          <a:xfrm>
            <a:off x="1024800" y="2942189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cupava 120m³ aproximadamente, conseguindo multiplicar dois números de dez dígitos em três segundos.</a:t>
            </a:r>
            <a:endParaRPr/>
          </a:p>
        </p:txBody>
      </p:sp>
      <p:cxnSp>
        <p:nvCxnSpPr>
          <p:cNvPr id="383" name="Google Shape;383;p53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625" y="1399050"/>
            <a:ext cx="3511251" cy="2345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>
            <p:ph type="title"/>
          </p:nvPr>
        </p:nvSpPr>
        <p:spPr>
          <a:xfrm>
            <a:off x="1024800" y="1000989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ENIAC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1946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90" name="Google Shape;390;p54"/>
          <p:cNvSpPr txBox="1"/>
          <p:nvPr>
            <p:ph idx="1" type="subTitle"/>
          </p:nvPr>
        </p:nvSpPr>
        <p:spPr>
          <a:xfrm>
            <a:off x="1024800" y="2942189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18 000 válvulas, o ENIAC conseguia fazer 500 multiplicações por segundo, porém só ficou pronto em 1946, vários meses após o final da guerra. </a:t>
            </a:r>
            <a:endParaRPr/>
          </a:p>
        </p:txBody>
      </p:sp>
      <p:cxnSp>
        <p:nvCxnSpPr>
          <p:cNvPr id="391" name="Google Shape;391;p54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92" name="Google Shape;3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375" y="1242825"/>
            <a:ext cx="3529075" cy="265783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7"/>
          <p:cNvSpPr txBox="1"/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Evolução </a:t>
            </a:r>
            <a:r>
              <a:rPr lang="en" sz="3600">
                <a:solidFill>
                  <a:schemeClr val="dk2"/>
                </a:solidFill>
              </a:rPr>
              <a:t>da computação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239" name="Google Shape;239;p37"/>
          <p:cNvSpPr txBox="1"/>
          <p:nvPr>
            <p:ph idx="2" type="title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0" name="Google Shape;240;p37"/>
          <p:cNvSpPr txBox="1"/>
          <p:nvPr>
            <p:ph idx="1" type="subTitle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onde viemos? Para onde vamos?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-671512"/>
            <a:ext cx="9144000" cy="64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000" y="0"/>
            <a:ext cx="648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5"/>
          <p:cNvSpPr txBox="1"/>
          <p:nvPr>
            <p:ph type="title"/>
          </p:nvPr>
        </p:nvSpPr>
        <p:spPr>
          <a:xfrm>
            <a:off x="1239900" y="4040000"/>
            <a:ext cx="66642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Programadoras do</a:t>
            </a:r>
            <a:r>
              <a:rPr lang="en" sz="2300">
                <a:solidFill>
                  <a:schemeClr val="dk2"/>
                </a:solidFill>
              </a:rPr>
              <a:t> ENIAC</a:t>
            </a:r>
            <a:endParaRPr sz="2300">
              <a:solidFill>
                <a:schemeClr val="dk2"/>
              </a:solidFill>
            </a:endParaRPr>
          </a:p>
        </p:txBody>
      </p:sp>
      <p:cxnSp>
        <p:nvCxnSpPr>
          <p:cNvPr id="400" name="Google Shape;400;p55"/>
          <p:cNvCxnSpPr/>
          <p:nvPr/>
        </p:nvCxnSpPr>
        <p:spPr>
          <a:xfrm>
            <a:off x="7452900" y="3496900"/>
            <a:ext cx="1691100" cy="289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</a:t>
            </a:r>
            <a:r>
              <a:rPr lang="en">
                <a:solidFill>
                  <a:schemeClr val="dk2"/>
                </a:solidFill>
              </a:rPr>
              <a:t>Válvulas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06" name="Google Shape;406;p56"/>
          <p:cNvCxnSpPr/>
          <p:nvPr/>
        </p:nvCxnSpPr>
        <p:spPr>
          <a:xfrm>
            <a:off x="6491425" y="1112025"/>
            <a:ext cx="2223600" cy="325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407" name="Google Shape;4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775" y="1256550"/>
            <a:ext cx="5408439" cy="34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>
            <p:ph type="title"/>
          </p:nvPr>
        </p:nvSpPr>
        <p:spPr>
          <a:xfrm>
            <a:off x="1024800" y="372718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Bomba eletromecânica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1939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13" name="Google Shape;413;p57"/>
          <p:cNvSpPr txBox="1"/>
          <p:nvPr>
            <p:ph idx="1" type="subTitle"/>
          </p:nvPr>
        </p:nvSpPr>
        <p:spPr>
          <a:xfrm>
            <a:off x="1024800" y="2313918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bomba eletromecânica, ou em inglês simplesmente "Bombe" foi a designação de um equipamento eletromecânico utilizado pelos criptologistas britânicos para auxiliar na decodificação das mensagens secretas alemãs criptografadas pela máquina "Enigma", durante a Segunda Guerra Mundial.</a:t>
            </a:r>
            <a:endParaRPr/>
          </a:p>
        </p:txBody>
      </p:sp>
      <p:cxnSp>
        <p:nvCxnSpPr>
          <p:cNvPr id="414" name="Google Shape;414;p57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415" name="Google Shape;4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400" y="678837"/>
            <a:ext cx="2507176" cy="37858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6" name="Google Shape;4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049" y="541713"/>
            <a:ext cx="2695825" cy="3832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/>
          <p:nvPr>
            <p:ph type="title"/>
          </p:nvPr>
        </p:nvSpPr>
        <p:spPr>
          <a:xfrm>
            <a:off x="1024800" y="372718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 Turing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1912-1954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22" name="Google Shape;422;p58"/>
          <p:cNvSpPr txBox="1"/>
          <p:nvPr>
            <p:ph idx="1" type="subTitle"/>
          </p:nvPr>
        </p:nvSpPr>
        <p:spPr>
          <a:xfrm>
            <a:off x="1024800" y="2313918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Turing foi altamente influente no desenvolvimento da moderna ciência da computação teórica, proporcionando uma formalização dos conceitos de algoritmo e computação com a máquina de Turing, que pode ser considerada um modelo de um computador de uso geral.</a:t>
            </a:r>
            <a:endParaRPr/>
          </a:p>
        </p:txBody>
      </p:sp>
      <p:cxnSp>
        <p:nvCxnSpPr>
          <p:cNvPr id="423" name="Google Shape;423;p58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424" name="Google Shape;4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500" y="825588"/>
            <a:ext cx="2345325" cy="34923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/>
          <p:nvPr>
            <p:ph type="title"/>
          </p:nvPr>
        </p:nvSpPr>
        <p:spPr>
          <a:xfrm>
            <a:off x="1024800" y="372718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von Neumann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1903-1957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30" name="Google Shape;430;p59"/>
          <p:cNvSpPr txBox="1"/>
          <p:nvPr>
            <p:ph idx="1" type="subTitle"/>
          </p:nvPr>
        </p:nvSpPr>
        <p:spPr>
          <a:xfrm>
            <a:off x="1024800" y="2313918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Contribuiu na teoria dos conjuntos, análise funcional, teoria ergódica, mecânica quântica, ciência da computação, economia, teoria dos jogos, análise numérica, hidrodinâmica das explosões, estatística e muitas outras áreas da matemática. De fato é considerado um dos mais importantes matemáticos do século XX.</a:t>
            </a:r>
            <a:endParaRPr/>
          </a:p>
        </p:txBody>
      </p:sp>
      <p:cxnSp>
        <p:nvCxnSpPr>
          <p:cNvPr id="431" name="Google Shape;431;p59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432" name="Google Shape;43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825" y="738538"/>
            <a:ext cx="2827850" cy="3666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Arquitetura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 Von Neumann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38" name="Google Shape;438;p60"/>
          <p:cNvCxnSpPr/>
          <p:nvPr/>
        </p:nvCxnSpPr>
        <p:spPr>
          <a:xfrm>
            <a:off x="6491425" y="1112025"/>
            <a:ext cx="2223600" cy="325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439" name="Google Shape;4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725" y="1688025"/>
            <a:ext cx="5482549" cy="281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1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45" name="Google Shape;445;p61"/>
          <p:cNvSpPr txBox="1"/>
          <p:nvPr>
            <p:ph idx="1" type="subTitle"/>
          </p:nvPr>
        </p:nvSpPr>
        <p:spPr>
          <a:xfrm>
            <a:off x="1024800" y="1935441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IBM, que até então estava mais voltada a desenvolver máquinas de cartões per-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furados, entrou no ramo de computadores apenas em 1953, quando lançou 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IBM-701, que era mais direcionado a aplicações científicas, e em 1955, o IBM-702,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recursos de hardware voltados a aplicações comerciais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61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447" name="Google Shape;4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475" y="634850"/>
            <a:ext cx="2787250" cy="3717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61"/>
          <p:cNvSpPr txBox="1"/>
          <p:nvPr>
            <p:ph idx="1" type="subTitle"/>
          </p:nvPr>
        </p:nvSpPr>
        <p:spPr>
          <a:xfrm>
            <a:off x="3145275" y="2746430"/>
            <a:ext cx="3998700" cy="1749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1956, a IBM lançou o IBM-704, com 4K palavras de memória, e 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1958, lançou o IBM-709, que era mais aperfeiçoada. Neste momento, a IBM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destacou em um mercado que era dominado pela UNIVAC desde 1950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2"/>
          <p:cNvSpPr txBox="1"/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Segunda</a:t>
            </a:r>
            <a:r>
              <a:rPr lang="en" sz="5500"/>
              <a:t> Geração</a:t>
            </a:r>
            <a:endParaRPr sz="5500"/>
          </a:p>
        </p:txBody>
      </p:sp>
      <p:sp>
        <p:nvSpPr>
          <p:cNvPr id="455" name="Google Shape;455;p62"/>
          <p:cNvSpPr txBox="1"/>
          <p:nvPr>
            <p:ph idx="1" type="subTitle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Transistores!</a:t>
            </a:r>
            <a:endParaRPr/>
          </a:p>
        </p:txBody>
      </p:sp>
      <p:cxnSp>
        <p:nvCxnSpPr>
          <p:cNvPr id="456" name="Google Shape;456;p62"/>
          <p:cNvCxnSpPr/>
          <p:nvPr/>
        </p:nvCxnSpPr>
        <p:spPr>
          <a:xfrm>
            <a:off x="6325050" y="3902825"/>
            <a:ext cx="1761600" cy="30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57" name="Google Shape;457;p62"/>
          <p:cNvCxnSpPr/>
          <p:nvPr/>
        </p:nvCxnSpPr>
        <p:spPr>
          <a:xfrm flipH="1" rot="5400000">
            <a:off x="1293325" y="1164150"/>
            <a:ext cx="1401300" cy="399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"/>
          <p:cNvSpPr txBox="1"/>
          <p:nvPr>
            <p:ph type="title"/>
          </p:nvPr>
        </p:nvSpPr>
        <p:spPr>
          <a:xfrm>
            <a:off x="1024800" y="1477870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Transistores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63" name="Google Shape;463;p63"/>
          <p:cNvSpPr txBox="1"/>
          <p:nvPr>
            <p:ph idx="1" type="subTitle"/>
          </p:nvPr>
        </p:nvSpPr>
        <p:spPr>
          <a:xfrm>
            <a:off x="1024800" y="3373640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maior invenção do século XX.</a:t>
            </a:r>
            <a:endParaRPr/>
          </a:p>
        </p:txBody>
      </p:sp>
      <p:cxnSp>
        <p:nvCxnSpPr>
          <p:cNvPr id="464" name="Google Shape;464;p63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465" name="Google Shape;46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225" y="1216513"/>
            <a:ext cx="3815699" cy="236653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/>
          <p:nvPr>
            <p:ph idx="1" type="subTitle"/>
          </p:nvPr>
        </p:nvSpPr>
        <p:spPr>
          <a:xfrm>
            <a:off x="1024800" y="1269300"/>
            <a:ext cx="35244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1947: Transistores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1955: TX-0, construído no 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1957: DEC (Digital Equipment Corporation)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1959: IBM-7090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1959: IBM-1401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1961: PDP-1 (DEC) 4k palavras de 18 bits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1962: IBM-7094 (foto), com ciclos de 2 microssegundos e 32.768 palavras de 36 bits de memória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1" name="Google Shape;471;p64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472" name="Google Shape;47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275" y="1421725"/>
            <a:ext cx="3815699" cy="230005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Gerações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de computadores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6" name="Google Shape;246;p38"/>
          <p:cNvSpPr txBox="1"/>
          <p:nvPr>
            <p:ph idx="3" type="subTitle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1964-1977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247" name="Google Shape;247;p38"/>
          <p:cNvSpPr txBox="1"/>
          <p:nvPr>
            <p:ph idx="1" type="subTitle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 dos computadores eletrônicos surgirem</a:t>
            </a:r>
            <a:endParaRPr/>
          </a:p>
        </p:txBody>
      </p:sp>
      <p:sp>
        <p:nvSpPr>
          <p:cNvPr id="248" name="Google Shape;248;p38"/>
          <p:cNvSpPr txBox="1"/>
          <p:nvPr>
            <p:ph idx="2" type="subTitle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1946-1954</a:t>
            </a:r>
            <a:endParaRPr/>
          </a:p>
        </p:txBody>
      </p:sp>
      <p:sp>
        <p:nvSpPr>
          <p:cNvPr id="249" name="Google Shape;249;p38"/>
          <p:cNvSpPr txBox="1"/>
          <p:nvPr>
            <p:ph idx="4" type="subTitle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1977-1991</a:t>
            </a:r>
            <a:endParaRPr/>
          </a:p>
        </p:txBody>
      </p:sp>
      <p:sp>
        <p:nvSpPr>
          <p:cNvPr id="250" name="Google Shape;250;p38"/>
          <p:cNvSpPr txBox="1"/>
          <p:nvPr>
            <p:ph idx="5" type="subTitle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1955-1964</a:t>
            </a:r>
            <a:endParaRPr/>
          </a:p>
        </p:txBody>
      </p:sp>
      <p:sp>
        <p:nvSpPr>
          <p:cNvPr id="251" name="Google Shape;251;p38"/>
          <p:cNvSpPr txBox="1"/>
          <p:nvPr>
            <p:ph idx="6" type="subTitle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1991 - </a:t>
            </a:r>
            <a:endParaRPr/>
          </a:p>
        </p:txBody>
      </p:sp>
      <p:sp>
        <p:nvSpPr>
          <p:cNvPr id="252" name="Google Shape;252;p38"/>
          <p:cNvSpPr txBox="1"/>
          <p:nvPr>
            <p:ph idx="7" type="title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sp>
        <p:nvSpPr>
          <p:cNvPr id="253" name="Google Shape;253;p38"/>
          <p:cNvSpPr txBox="1"/>
          <p:nvPr>
            <p:ph idx="8" type="title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4" name="Google Shape;254;p38"/>
          <p:cNvSpPr txBox="1"/>
          <p:nvPr>
            <p:ph idx="9" type="title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5" name="Google Shape;255;p38"/>
          <p:cNvSpPr txBox="1"/>
          <p:nvPr>
            <p:ph idx="13" type="title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6" name="Google Shape;256;p38"/>
          <p:cNvSpPr txBox="1"/>
          <p:nvPr>
            <p:ph idx="14" type="title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7" name="Google Shape;257;p38"/>
          <p:cNvSpPr txBox="1"/>
          <p:nvPr>
            <p:ph idx="15" type="title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8" name="Google Shape;258;p38"/>
          <p:cNvSpPr txBox="1"/>
          <p:nvPr>
            <p:ph idx="16" type="subTitle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Pré-história</a:t>
            </a:r>
            <a:endParaRPr/>
          </a:p>
        </p:txBody>
      </p:sp>
      <p:sp>
        <p:nvSpPr>
          <p:cNvPr id="259" name="Google Shape;259;p38"/>
          <p:cNvSpPr txBox="1"/>
          <p:nvPr>
            <p:ph idx="17" type="subTitle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Válvulas</a:t>
            </a:r>
            <a:endParaRPr/>
          </a:p>
        </p:txBody>
      </p:sp>
      <p:sp>
        <p:nvSpPr>
          <p:cNvPr id="260" name="Google Shape;260;p38"/>
          <p:cNvSpPr txBox="1"/>
          <p:nvPr>
            <p:ph idx="18" type="subTitle"/>
          </p:nvPr>
        </p:nvSpPr>
        <p:spPr>
          <a:xfrm>
            <a:off x="6118549" y="187731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Transistores</a:t>
            </a:r>
            <a:endParaRPr/>
          </a:p>
        </p:txBody>
      </p:sp>
      <p:sp>
        <p:nvSpPr>
          <p:cNvPr id="261" name="Google Shape;261;p38"/>
          <p:cNvSpPr txBox="1"/>
          <p:nvPr>
            <p:ph idx="19" type="subTitle"/>
          </p:nvPr>
        </p:nvSpPr>
        <p:spPr>
          <a:xfrm>
            <a:off x="720000" y="3609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Circuitos integrados</a:t>
            </a:r>
            <a:endParaRPr sz="1500"/>
          </a:p>
        </p:txBody>
      </p:sp>
      <p:sp>
        <p:nvSpPr>
          <p:cNvPr id="262" name="Google Shape;262;p38"/>
          <p:cNvSpPr txBox="1"/>
          <p:nvPr>
            <p:ph idx="20" type="subTitle"/>
          </p:nvPr>
        </p:nvSpPr>
        <p:spPr>
          <a:xfrm>
            <a:off x="3419274" y="36099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PCs e VSLI</a:t>
            </a:r>
            <a:endParaRPr/>
          </a:p>
        </p:txBody>
      </p:sp>
      <p:sp>
        <p:nvSpPr>
          <p:cNvPr id="263" name="Google Shape;263;p38"/>
          <p:cNvSpPr txBox="1"/>
          <p:nvPr>
            <p:ph idx="21" type="subTitle"/>
          </p:nvPr>
        </p:nvSpPr>
        <p:spPr>
          <a:xfrm>
            <a:off x="6118549" y="360997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ULSI</a:t>
            </a:r>
            <a:endParaRPr/>
          </a:p>
        </p:txBody>
      </p:sp>
      <p:cxnSp>
        <p:nvCxnSpPr>
          <p:cNvPr id="264" name="Google Shape;264;p38"/>
          <p:cNvCxnSpPr/>
          <p:nvPr/>
        </p:nvCxnSpPr>
        <p:spPr>
          <a:xfrm flipH="1" rot="5400000">
            <a:off x="623200" y="602150"/>
            <a:ext cx="787500" cy="33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5"/>
          <p:cNvSpPr txBox="1"/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Terceira</a:t>
            </a:r>
            <a:r>
              <a:rPr lang="en" sz="5500"/>
              <a:t> Geração</a:t>
            </a:r>
            <a:endParaRPr sz="5500"/>
          </a:p>
        </p:txBody>
      </p:sp>
      <p:sp>
        <p:nvSpPr>
          <p:cNvPr id="479" name="Google Shape;479;p65"/>
          <p:cNvSpPr txBox="1"/>
          <p:nvPr>
            <p:ph idx="1" type="subTitle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Circuitos Integrados</a:t>
            </a:r>
            <a:endParaRPr/>
          </a:p>
        </p:txBody>
      </p:sp>
      <p:cxnSp>
        <p:nvCxnSpPr>
          <p:cNvPr id="480" name="Google Shape;480;p65"/>
          <p:cNvCxnSpPr/>
          <p:nvPr/>
        </p:nvCxnSpPr>
        <p:spPr>
          <a:xfrm>
            <a:off x="6325050" y="3902825"/>
            <a:ext cx="1761600" cy="30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481" name="Google Shape;481;p65"/>
          <p:cNvCxnSpPr/>
          <p:nvPr/>
        </p:nvCxnSpPr>
        <p:spPr>
          <a:xfrm flipH="1" rot="5400000">
            <a:off x="1293325" y="1164150"/>
            <a:ext cx="1401300" cy="399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/>
          <p:nvPr>
            <p:ph type="title"/>
          </p:nvPr>
        </p:nvSpPr>
        <p:spPr>
          <a:xfrm>
            <a:off x="1024800" y="1477870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 Integrados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87" name="Google Shape;487;p66"/>
          <p:cNvSpPr txBox="1"/>
          <p:nvPr>
            <p:ph idx="1" type="subTitle"/>
          </p:nvPr>
        </p:nvSpPr>
        <p:spPr>
          <a:xfrm>
            <a:off x="1024800" y="3373640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 microchips.</a:t>
            </a:r>
            <a:endParaRPr/>
          </a:p>
        </p:txBody>
      </p:sp>
      <p:cxnSp>
        <p:nvCxnSpPr>
          <p:cNvPr id="488" name="Google Shape;488;p66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489" name="Google Shape;4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650" y="1628238"/>
            <a:ext cx="3815701" cy="188703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Large Scale Integration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95" name="Google Shape;495;p67"/>
          <p:cNvSpPr txBox="1"/>
          <p:nvPr>
            <p:ph idx="1" type="subTitle"/>
          </p:nvPr>
        </p:nvSpPr>
        <p:spPr>
          <a:xfrm>
            <a:off x="1024800" y="1935441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1958: Jack Kilby, da Texas Instruments Co.,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colocou dois circuitos em uma única peça de germânio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Aproveitando a ideia,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Noyce, da Fairchild Semicondutor Inc., integrou múltiplos componen-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 em um substrato de silício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Início da microeletrônica.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" name="Google Shape;496;p67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8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System/360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502" name="Google Shape;502;p68"/>
          <p:cNvSpPr txBox="1"/>
          <p:nvPr>
            <p:ph idx="1" type="subTitle"/>
          </p:nvPr>
        </p:nvSpPr>
        <p:spPr>
          <a:xfrm>
            <a:off x="1024800" y="1632666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onsistia em computadores que utilizavam circuitos integrados, porém lançados em 5 diferentes modelos ao mesmo tempo (30, 40, 50, 65 e 75), com diferentes configurações, mas seguindo a mesma arquitetura.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Multiprogramação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Palavras de 32 bits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Sistema operacional OS/360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3" name="Google Shape;503;p68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04" name="Google Shape;50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750" y="1462325"/>
            <a:ext cx="3329574" cy="22188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9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PDP-11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9"/>
          <p:cNvSpPr txBox="1"/>
          <p:nvPr>
            <p:ph idx="1" type="subTitle"/>
          </p:nvPr>
        </p:nvSpPr>
        <p:spPr>
          <a:xfrm>
            <a:off x="1024800" y="1632666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oncorrente mais próximo da linha 360 da IBM, também, trabalhando com memória orientada a bytes e registradores orientados a palavras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1970–1997</a:t>
            </a:r>
            <a:endParaRPr/>
          </a:p>
        </p:txBody>
      </p:sp>
      <p:cxnSp>
        <p:nvCxnSpPr>
          <p:cNvPr id="511" name="Google Shape;511;p69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12" name="Google Shape;5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725" y="844513"/>
            <a:ext cx="2590050" cy="34544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0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70"/>
          <p:cNvSpPr txBox="1"/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Quarta</a:t>
            </a:r>
            <a:r>
              <a:rPr lang="en" sz="5500"/>
              <a:t> Geração</a:t>
            </a:r>
            <a:endParaRPr sz="5500"/>
          </a:p>
        </p:txBody>
      </p:sp>
      <p:sp>
        <p:nvSpPr>
          <p:cNvPr id="519" name="Google Shape;519;p70"/>
          <p:cNvSpPr txBox="1"/>
          <p:nvPr>
            <p:ph idx="1" type="subTitle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PCs e VLSI</a:t>
            </a:r>
            <a:endParaRPr/>
          </a:p>
        </p:txBody>
      </p:sp>
      <p:cxnSp>
        <p:nvCxnSpPr>
          <p:cNvPr id="520" name="Google Shape;520;p70"/>
          <p:cNvCxnSpPr/>
          <p:nvPr/>
        </p:nvCxnSpPr>
        <p:spPr>
          <a:xfrm>
            <a:off x="6325050" y="3902825"/>
            <a:ext cx="1761600" cy="30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21" name="Google Shape;521;p70"/>
          <p:cNvCxnSpPr/>
          <p:nvPr/>
        </p:nvCxnSpPr>
        <p:spPr>
          <a:xfrm flipH="1" rot="5400000">
            <a:off x="1293325" y="1164150"/>
            <a:ext cx="1401300" cy="399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1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</a:t>
            </a:r>
            <a:r>
              <a:rPr lang="en"/>
              <a:t> 4004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71"/>
          <p:cNvSpPr txBox="1"/>
          <p:nvPr>
            <p:ph idx="1" type="subTitle"/>
          </p:nvPr>
        </p:nvSpPr>
        <p:spPr>
          <a:xfrm>
            <a:off x="1024800" y="1632666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1971: Primeira CPU em uma única pastilha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</a:t>
            </a:r>
            <a:r>
              <a:rPr lang="en"/>
              <a:t>alavra de 4 bits e cerca de 2300 transistores na pastilha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8008: 8 bits e cerca de 3500 transistores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1973: Intel 8080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Primeiro processador para uso geral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cerca de 5000 transistores, palavras de 8 bits, endereços de memória de 16 bits, permitindo o uso de 64Kbytes de memória, e um conjunto de 78 instruções</a:t>
            </a:r>
            <a:endParaRPr/>
          </a:p>
        </p:txBody>
      </p:sp>
      <p:cxnSp>
        <p:nvCxnSpPr>
          <p:cNvPr id="528" name="Google Shape;528;p71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29" name="Google Shape;5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500" y="1405473"/>
            <a:ext cx="3110074" cy="2332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Altair 8800</a:t>
            </a:r>
            <a:endParaRPr/>
          </a:p>
        </p:txBody>
      </p:sp>
      <p:sp>
        <p:nvSpPr>
          <p:cNvPr id="535" name="Google Shape;535;p72"/>
          <p:cNvSpPr txBox="1"/>
          <p:nvPr>
            <p:ph idx="1" type="subTitle"/>
          </p:nvPr>
        </p:nvSpPr>
        <p:spPr>
          <a:xfrm>
            <a:off x="1024800" y="2170091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1975: Lançado pela MITS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Processador Intel 8080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Possuía um interpretador da linguagem BASIC criado por Bill Gates e Paul Allen</a:t>
            </a:r>
            <a:endParaRPr/>
          </a:p>
        </p:txBody>
      </p:sp>
      <p:cxnSp>
        <p:nvCxnSpPr>
          <p:cNvPr id="536" name="Google Shape;536;p72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37" name="Google Shape;537;p72"/>
          <p:cNvPicPr preferRelativeResize="0"/>
          <p:nvPr/>
        </p:nvPicPr>
        <p:blipFill rotWithShape="1">
          <a:blip r:embed="rId3">
            <a:alphaModFix/>
          </a:blip>
          <a:srcRect b="0" l="20005" r="13176" t="0"/>
          <a:stretch/>
        </p:blipFill>
        <p:spPr>
          <a:xfrm>
            <a:off x="4783925" y="1526888"/>
            <a:ext cx="3580400" cy="2089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3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I</a:t>
            </a:r>
            <a:endParaRPr/>
          </a:p>
        </p:txBody>
      </p:sp>
      <p:sp>
        <p:nvSpPr>
          <p:cNvPr id="543" name="Google Shape;543;p73"/>
          <p:cNvSpPr txBox="1"/>
          <p:nvPr>
            <p:ph idx="1" type="subTitle"/>
          </p:nvPr>
        </p:nvSpPr>
        <p:spPr>
          <a:xfrm>
            <a:off x="1024800" y="2230659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1976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Vendido em partes, para montar</a:t>
            </a:r>
            <a:endParaRPr/>
          </a:p>
        </p:txBody>
      </p:sp>
      <p:cxnSp>
        <p:nvCxnSpPr>
          <p:cNvPr id="544" name="Google Shape;544;p73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45" name="Google Shape;5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200" y="1413338"/>
            <a:ext cx="3175075" cy="23168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6" name="Google Shape;54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088" y="1308725"/>
            <a:ext cx="3523299" cy="2141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II</a:t>
            </a:r>
            <a:endParaRPr/>
          </a:p>
        </p:txBody>
      </p:sp>
      <p:sp>
        <p:nvSpPr>
          <p:cNvPr id="552" name="Google Shape;552;p74"/>
          <p:cNvSpPr txBox="1"/>
          <p:nvPr>
            <p:ph idx="1" type="subTitle"/>
          </p:nvPr>
        </p:nvSpPr>
        <p:spPr>
          <a:xfrm>
            <a:off x="1024800" y="2230650"/>
            <a:ext cx="33504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1977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Primeiro Apple vendido "já pronto"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Considerado como marco da geração PC</a:t>
            </a:r>
            <a:endParaRPr/>
          </a:p>
        </p:txBody>
      </p:sp>
      <p:cxnSp>
        <p:nvCxnSpPr>
          <p:cNvPr id="553" name="Google Shape;553;p74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54" name="Google Shape;55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650" y="1303074"/>
            <a:ext cx="3803101" cy="2537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9"/>
          <p:cNvSpPr txBox="1"/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A pré-história da Computação</a:t>
            </a:r>
            <a:endParaRPr sz="4300"/>
          </a:p>
        </p:txBody>
      </p:sp>
      <p:sp>
        <p:nvSpPr>
          <p:cNvPr id="271" name="Google Shape;271;p39"/>
          <p:cNvSpPr txBox="1"/>
          <p:nvPr>
            <p:ph idx="1" type="subTitle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computadores dos Flintstones…</a:t>
            </a:r>
            <a:endParaRPr/>
          </a:p>
        </p:txBody>
      </p:sp>
      <p:cxnSp>
        <p:nvCxnSpPr>
          <p:cNvPr id="272" name="Google Shape;272;p39"/>
          <p:cNvCxnSpPr/>
          <p:nvPr/>
        </p:nvCxnSpPr>
        <p:spPr>
          <a:xfrm>
            <a:off x="6325050" y="3902825"/>
            <a:ext cx="1761600" cy="30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3" name="Google Shape;273;p39"/>
          <p:cNvCxnSpPr/>
          <p:nvPr/>
        </p:nvCxnSpPr>
        <p:spPr>
          <a:xfrm flipH="1" rot="5400000">
            <a:off x="1293325" y="1164150"/>
            <a:ext cx="1401300" cy="399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5"/>
          <p:cNvSpPr txBox="1"/>
          <p:nvPr>
            <p:ph idx="1" type="subTitle"/>
          </p:nvPr>
        </p:nvSpPr>
        <p:spPr>
          <a:xfrm>
            <a:off x="1024800" y="1269300"/>
            <a:ext cx="35244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Motorola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1974: MC6800 com 8 bits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1979: MC68000 com 32 bits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Comodore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1977: PET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1985: Amiga (Foto)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Atari</a:t>
            </a:r>
            <a:endParaRPr/>
          </a:p>
        </p:txBody>
      </p:sp>
      <p:cxnSp>
        <p:nvCxnSpPr>
          <p:cNvPr id="560" name="Google Shape;560;p75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61" name="Google Shape;56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700" y="1269300"/>
            <a:ext cx="4361069" cy="24531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PC</a:t>
            </a:r>
            <a:endParaRPr/>
          </a:p>
        </p:txBody>
      </p:sp>
      <p:sp>
        <p:nvSpPr>
          <p:cNvPr id="567" name="Google Shape;567;p76"/>
          <p:cNvSpPr txBox="1"/>
          <p:nvPr>
            <p:ph idx="1" type="subTitle"/>
          </p:nvPr>
        </p:nvSpPr>
        <p:spPr>
          <a:xfrm>
            <a:off x="1024800" y="2230650"/>
            <a:ext cx="33504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1981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Processador Intel 8088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PC-DOS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MS-DOS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Padrão aberto de PCs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IBM Clones</a:t>
            </a:r>
            <a:endParaRPr/>
          </a:p>
        </p:txBody>
      </p:sp>
      <p:cxnSp>
        <p:nvCxnSpPr>
          <p:cNvPr id="568" name="Google Shape;568;p76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69" name="Google Shape;5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450" y="1275796"/>
            <a:ext cx="3717421" cy="259190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7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Macintosh</a:t>
            </a:r>
            <a:endParaRPr/>
          </a:p>
        </p:txBody>
      </p:sp>
      <p:sp>
        <p:nvSpPr>
          <p:cNvPr id="575" name="Google Shape;575;p77"/>
          <p:cNvSpPr txBox="1"/>
          <p:nvPr>
            <p:ph idx="1" type="subTitle"/>
          </p:nvPr>
        </p:nvSpPr>
        <p:spPr>
          <a:xfrm>
            <a:off x="1024800" y="2230650"/>
            <a:ext cx="33504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1984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WIMP - Windows, icons, menus and pointer</a:t>
            </a:r>
            <a:endParaRPr/>
          </a:p>
        </p:txBody>
      </p:sp>
      <p:cxnSp>
        <p:nvCxnSpPr>
          <p:cNvPr id="576" name="Google Shape;576;p77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77" name="Google Shape;5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375" y="1275796"/>
            <a:ext cx="3988614" cy="259190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8"/>
          <p:cNvSpPr txBox="1"/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Quinta</a:t>
            </a:r>
            <a:r>
              <a:rPr lang="en" sz="5500"/>
              <a:t> Geração</a:t>
            </a:r>
            <a:endParaRPr sz="5500"/>
          </a:p>
        </p:txBody>
      </p:sp>
      <p:sp>
        <p:nvSpPr>
          <p:cNvPr id="584" name="Google Shape;584;p78"/>
          <p:cNvSpPr txBox="1"/>
          <p:nvPr>
            <p:ph idx="1" type="subTitle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Mobilidade e ULSI</a:t>
            </a:r>
            <a:endParaRPr/>
          </a:p>
        </p:txBody>
      </p:sp>
      <p:cxnSp>
        <p:nvCxnSpPr>
          <p:cNvPr id="585" name="Google Shape;585;p78"/>
          <p:cNvCxnSpPr/>
          <p:nvPr/>
        </p:nvCxnSpPr>
        <p:spPr>
          <a:xfrm>
            <a:off x="6325050" y="3902825"/>
            <a:ext cx="1761600" cy="30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86" name="Google Shape;586;p78"/>
          <p:cNvCxnSpPr/>
          <p:nvPr/>
        </p:nvCxnSpPr>
        <p:spPr>
          <a:xfrm flipH="1" rot="5400000">
            <a:off x="1293325" y="1164150"/>
            <a:ext cx="1401300" cy="399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9"/>
          <p:cNvSpPr txBox="1"/>
          <p:nvPr>
            <p:ph idx="1" type="subTitle"/>
          </p:nvPr>
        </p:nvSpPr>
        <p:spPr>
          <a:xfrm>
            <a:off x="1024800" y="822700"/>
            <a:ext cx="33504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ULSI</a:t>
            </a:r>
            <a:r>
              <a:rPr lang="en"/>
              <a:t> - </a:t>
            </a:r>
            <a:r>
              <a:rPr i="1" lang="en"/>
              <a:t>Ultra Large Scale Integration</a:t>
            </a:r>
            <a:r>
              <a:rPr lang="en"/>
              <a:t> - mais de um milhão de circuitos em um único chip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1990: NeXTstation (foto)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1991: Web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1991: Linux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Laptops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1992: Thinkpad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Evolução em mídias de armazenamento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1996: Apple compra a NeXT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2001: MacOS X</a:t>
            </a:r>
            <a:endParaRPr/>
          </a:p>
        </p:txBody>
      </p:sp>
      <p:cxnSp>
        <p:nvCxnSpPr>
          <p:cNvPr id="592" name="Google Shape;592;p79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593" name="Google Shape;59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750" y="1275796"/>
            <a:ext cx="3887856" cy="259190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0"/>
          <p:cNvSpPr txBox="1"/>
          <p:nvPr>
            <p:ph type="title"/>
          </p:nvPr>
        </p:nvSpPr>
        <p:spPr>
          <a:xfrm>
            <a:off x="1239900" y="4040000"/>
            <a:ext cx="66642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2007: Lançamento do</a:t>
            </a:r>
            <a:r>
              <a:rPr lang="en" sz="2300">
                <a:solidFill>
                  <a:schemeClr val="dk2"/>
                </a:solidFill>
              </a:rPr>
              <a:t> iPhone</a:t>
            </a:r>
            <a:endParaRPr sz="2300">
              <a:solidFill>
                <a:schemeClr val="dk2"/>
              </a:solidFill>
            </a:endParaRPr>
          </a:p>
        </p:txBody>
      </p:sp>
      <p:cxnSp>
        <p:nvCxnSpPr>
          <p:cNvPr id="600" name="Google Shape;600;p80"/>
          <p:cNvCxnSpPr/>
          <p:nvPr/>
        </p:nvCxnSpPr>
        <p:spPr>
          <a:xfrm>
            <a:off x="7452900" y="3496900"/>
            <a:ext cx="1691100" cy="289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1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Era dos smartphones</a:t>
            </a:r>
            <a:endParaRPr/>
          </a:p>
        </p:txBody>
      </p:sp>
      <p:sp>
        <p:nvSpPr>
          <p:cNvPr id="606" name="Google Shape;606;p81"/>
          <p:cNvSpPr txBox="1"/>
          <p:nvPr>
            <p:ph idx="1" type="subTitle"/>
          </p:nvPr>
        </p:nvSpPr>
        <p:spPr>
          <a:xfrm>
            <a:off x="1024800" y="2230650"/>
            <a:ext cx="33504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Mobilidade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Startups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iOT</a:t>
            </a:r>
            <a:endParaRPr/>
          </a:p>
        </p:txBody>
      </p:sp>
      <p:cxnSp>
        <p:nvCxnSpPr>
          <p:cNvPr id="607" name="Google Shape;607;p81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608" name="Google Shape;6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075" y="1649425"/>
            <a:ext cx="4100375" cy="2278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2"/>
          <p:cNvSpPr txBox="1"/>
          <p:nvPr>
            <p:ph type="title"/>
          </p:nvPr>
        </p:nvSpPr>
        <p:spPr>
          <a:xfrm>
            <a:off x="1024800" y="402996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Tecnologias emergentes</a:t>
            </a:r>
            <a:endParaRPr/>
          </a:p>
        </p:txBody>
      </p:sp>
      <p:sp>
        <p:nvSpPr>
          <p:cNvPr id="614" name="Google Shape;614;p82"/>
          <p:cNvSpPr txBox="1"/>
          <p:nvPr>
            <p:ph idx="1" type="subTitle"/>
          </p:nvPr>
        </p:nvSpPr>
        <p:spPr>
          <a:xfrm>
            <a:off x="1024800" y="2230650"/>
            <a:ext cx="33504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Carros autônomos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Metaverso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Computação vestível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</a:t>
            </a:r>
            <a:endParaRPr/>
          </a:p>
        </p:txBody>
      </p:sp>
      <p:cxnSp>
        <p:nvCxnSpPr>
          <p:cNvPr id="615" name="Google Shape;615;p82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616" name="Google Shape;6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625" y="1658326"/>
            <a:ext cx="4048675" cy="2260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83"/>
          <p:cNvGrpSpPr/>
          <p:nvPr/>
        </p:nvGrpSpPr>
        <p:grpSpPr>
          <a:xfrm>
            <a:off x="1561951" y="735560"/>
            <a:ext cx="2697276" cy="3672287"/>
            <a:chOff x="1655550" y="790900"/>
            <a:chExt cx="2510262" cy="3417671"/>
          </a:xfrm>
        </p:grpSpPr>
        <p:sp>
          <p:nvSpPr>
            <p:cNvPr id="622" name="Google Shape;622;p83"/>
            <p:cNvSpPr/>
            <p:nvPr/>
          </p:nvSpPr>
          <p:spPr>
            <a:xfrm>
              <a:off x="1655550" y="790900"/>
              <a:ext cx="2510262" cy="3417671"/>
            </a:xfrm>
            <a:custGeom>
              <a:rect b="b" l="l" r="r" t="t"/>
              <a:pathLst>
                <a:path extrusionOk="0" h="190426" w="143096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3"/>
            <p:cNvSpPr/>
            <p:nvPr/>
          </p:nvSpPr>
          <p:spPr>
            <a:xfrm>
              <a:off x="1735300" y="886765"/>
              <a:ext cx="2350730" cy="3115776"/>
            </a:xfrm>
            <a:custGeom>
              <a:rect b="b" l="l" r="r" t="t"/>
              <a:pathLst>
                <a:path extrusionOk="0" h="173605" w="134002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4" name="Google Shape;624;p83"/>
          <p:cNvPicPr preferRelativeResize="0"/>
          <p:nvPr/>
        </p:nvPicPr>
        <p:blipFill rotWithShape="1">
          <a:blip r:embed="rId3">
            <a:alphaModFix/>
          </a:blip>
          <a:srcRect b="4553" l="0" r="0" t="4553"/>
          <a:stretch/>
        </p:blipFill>
        <p:spPr>
          <a:xfrm>
            <a:off x="1695100" y="897775"/>
            <a:ext cx="2455701" cy="33479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5" name="Google Shape;625;p83"/>
          <p:cNvSpPr txBox="1"/>
          <p:nvPr>
            <p:ph type="title"/>
          </p:nvPr>
        </p:nvSpPr>
        <p:spPr>
          <a:xfrm>
            <a:off x="4837200" y="1617727"/>
            <a:ext cx="3593400" cy="9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relaxar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6" name="Google Shape;626;p83"/>
          <p:cNvSpPr txBox="1"/>
          <p:nvPr>
            <p:ph idx="1" type="subTitle"/>
          </p:nvPr>
        </p:nvSpPr>
        <p:spPr>
          <a:xfrm>
            <a:off x="4837371" y="2524152"/>
            <a:ext cx="3593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Piratas da Informática /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Piratas do Vale do Silício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2007 | 1h 35min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Título original Pirates of Silicon Valley</a:t>
            </a:r>
            <a:endParaRPr i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7" name="Google Shape;627;p83"/>
          <p:cNvCxnSpPr/>
          <p:nvPr/>
        </p:nvCxnSpPr>
        <p:spPr>
          <a:xfrm>
            <a:off x="6812375" y="3922525"/>
            <a:ext cx="1879200" cy="387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28" name="Google Shape;628;p83"/>
          <p:cNvCxnSpPr/>
          <p:nvPr/>
        </p:nvCxnSpPr>
        <p:spPr>
          <a:xfrm rot="-5400000">
            <a:off x="4556075" y="820450"/>
            <a:ext cx="1185600" cy="336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4"/>
          <p:cNvSpPr txBox="1"/>
          <p:nvPr>
            <p:ph type="title"/>
          </p:nvPr>
        </p:nvSpPr>
        <p:spPr>
          <a:xfrm>
            <a:off x="2347919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Por hoje é só, pe-pessoal!</a:t>
            </a:r>
            <a:endParaRPr sz="3700"/>
          </a:p>
        </p:txBody>
      </p:sp>
      <p:sp>
        <p:nvSpPr>
          <p:cNvPr id="634" name="Google Shape;634;p84"/>
          <p:cNvSpPr txBox="1"/>
          <p:nvPr>
            <p:ph idx="1" type="subTitle"/>
          </p:nvPr>
        </p:nvSpPr>
        <p:spPr>
          <a:xfrm>
            <a:off x="2347900" y="2006937"/>
            <a:ext cx="4448100" cy="3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That's all, folks!</a:t>
            </a:r>
            <a:endParaRPr i="1"/>
          </a:p>
        </p:txBody>
      </p:sp>
      <p:cxnSp>
        <p:nvCxnSpPr>
          <p:cNvPr id="635" name="Google Shape;635;p84"/>
          <p:cNvCxnSpPr/>
          <p:nvPr/>
        </p:nvCxnSpPr>
        <p:spPr>
          <a:xfrm rot="5400000">
            <a:off x="223625" y="2637000"/>
            <a:ext cx="3464400" cy="222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36" name="Google Shape;636;p84"/>
          <p:cNvCxnSpPr/>
          <p:nvPr/>
        </p:nvCxnSpPr>
        <p:spPr>
          <a:xfrm>
            <a:off x="5961450" y="2646338"/>
            <a:ext cx="2125200" cy="569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1024800" y="270420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Ábaco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+- 2700 – 2300 a.C.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79" name="Google Shape;279;p40"/>
          <p:cNvSpPr txBox="1"/>
          <p:nvPr>
            <p:ph idx="1" type="subTitle"/>
          </p:nvPr>
        </p:nvSpPr>
        <p:spPr>
          <a:xfrm>
            <a:off x="1024800" y="2211620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ormado por uma moldura retangular com hastes paralelas, onde cada haste corresponde a um múltiplo de dez, e nos quais estão os elementos de contagem (fichas, bolas, contas,...) que podem fazer-se deslizar livremente. Ele é utilizado ainda hoje para ensinar às crianças as operações aritméticas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40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350" y="1506112"/>
            <a:ext cx="3278925" cy="2131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1024800" y="632015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Ossos de Napier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1617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87" name="Google Shape;287;p41"/>
          <p:cNvSpPr txBox="1"/>
          <p:nvPr>
            <p:ph idx="1" type="subTitle"/>
          </p:nvPr>
        </p:nvSpPr>
        <p:spPr>
          <a:xfrm>
            <a:off x="1024800" y="2573215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Usando as tabelas de multiplicação incorporadas nas hastes, a multiplicação e a divisão podem ser reduzidas a operações de adição e subtração. O uso mais avançado das hastes pode até extrair raízes quadradas.</a:t>
            </a:r>
            <a:endParaRPr/>
          </a:p>
        </p:txBody>
      </p:sp>
      <p:cxnSp>
        <p:nvCxnSpPr>
          <p:cNvPr id="288" name="Google Shape;288;p41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289" name="Google Shape;289;p41"/>
          <p:cNvPicPr preferRelativeResize="0"/>
          <p:nvPr/>
        </p:nvPicPr>
        <p:blipFill rotWithShape="1">
          <a:blip r:embed="rId3">
            <a:alphaModFix/>
          </a:blip>
          <a:srcRect b="0" l="12880" r="10537" t="0"/>
          <a:stretch/>
        </p:blipFill>
        <p:spPr>
          <a:xfrm>
            <a:off x="5305850" y="1300650"/>
            <a:ext cx="2922276" cy="25421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1024800" y="632015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Wilhelm Schickard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1592-1635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295" name="Google Shape;295;p42"/>
          <p:cNvSpPr txBox="1"/>
          <p:nvPr>
            <p:ph idx="1" type="subTitle"/>
          </p:nvPr>
        </p:nvSpPr>
        <p:spPr>
          <a:xfrm>
            <a:off x="1024800" y="2573215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primeira máquina de verdade foi construída por Wilhelm Schickard (1592-1635), sendo capaz de somar, subtrair, multiplicar e dividir. Essa máquina foi perdida durante a guerra dos trinta anos, sendo que recentemente foi encontrada alguma documentação sobre ela.</a:t>
            </a:r>
            <a:endParaRPr/>
          </a:p>
        </p:txBody>
      </p:sp>
      <p:cxnSp>
        <p:nvCxnSpPr>
          <p:cNvPr id="296" name="Google Shape;296;p42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1024800" y="632015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Máquina de Pascal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1642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02" name="Google Shape;302;p43"/>
          <p:cNvSpPr txBox="1"/>
          <p:nvPr>
            <p:ph idx="1" type="subTitle"/>
          </p:nvPr>
        </p:nvSpPr>
        <p:spPr>
          <a:xfrm>
            <a:off x="1024800" y="2573225"/>
            <a:ext cx="25248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Máquina de calcular com somas e subtrações.</a:t>
            </a:r>
            <a:endParaRPr/>
          </a:p>
        </p:txBody>
      </p:sp>
      <p:cxnSp>
        <p:nvCxnSpPr>
          <p:cNvPr id="303" name="Google Shape;303;p43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750" y="1958271"/>
            <a:ext cx="4181174" cy="1731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1024800" y="632015"/>
            <a:ext cx="3998700" cy="18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Leibniz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1671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310" name="Google Shape;310;p44"/>
          <p:cNvSpPr txBox="1"/>
          <p:nvPr>
            <p:ph idx="1" type="subTitle"/>
          </p:nvPr>
        </p:nvSpPr>
        <p:spPr>
          <a:xfrm>
            <a:off x="1024800" y="2573215"/>
            <a:ext cx="39987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ntroduziu o conceito de realizar multiplicações e divisões através de adições e subtrações sucessivas. Em 1694, a máquina foi construída, no entanto, sua operação apresentava muita dificuldade e era sujeita a erros.</a:t>
            </a:r>
            <a:endParaRPr/>
          </a:p>
        </p:txBody>
      </p:sp>
      <p:cxnSp>
        <p:nvCxnSpPr>
          <p:cNvPr id="311" name="Google Shape;311;p44"/>
          <p:cNvCxnSpPr/>
          <p:nvPr/>
        </p:nvCxnSpPr>
        <p:spPr>
          <a:xfrm flipH="1">
            <a:off x="565325" y="4193725"/>
            <a:ext cx="2214600" cy="148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